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22" r:id="rId2"/>
    <p:sldId id="351" r:id="rId3"/>
    <p:sldId id="344" r:id="rId4"/>
    <p:sldId id="345" r:id="rId5"/>
    <p:sldId id="352" r:id="rId6"/>
    <p:sldId id="353" r:id="rId7"/>
    <p:sldId id="354" r:id="rId8"/>
    <p:sldId id="355" r:id="rId9"/>
    <p:sldId id="357" r:id="rId10"/>
    <p:sldId id="356" r:id="rId11"/>
    <p:sldId id="359" r:id="rId12"/>
    <p:sldId id="360" r:id="rId13"/>
    <p:sldId id="363" r:id="rId14"/>
    <p:sldId id="364" r:id="rId15"/>
    <p:sldId id="366" r:id="rId16"/>
    <p:sldId id="395" r:id="rId17"/>
    <p:sldId id="367" r:id="rId18"/>
    <p:sldId id="368" r:id="rId19"/>
    <p:sldId id="369" r:id="rId20"/>
    <p:sldId id="370" r:id="rId21"/>
    <p:sldId id="373" r:id="rId22"/>
    <p:sldId id="393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</p:sldIdLst>
  <p:sldSz cx="12190413" cy="6859588"/>
  <p:notesSz cx="6858000" cy="9144000"/>
  <p:embeddedFontLst>
    <p:embeddedFont>
      <p:font typeface="굴림체" panose="020B0609000101010101" pitchFamily="49" charset="-127"/>
      <p:regular r:id="rId36"/>
    </p:embeddedFont>
    <p:embeddedFont>
      <p:font typeface="맑은 고딕" panose="020B0503020000020004" pitchFamily="34" charset="-127"/>
      <p:regular r:id="rId37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Noto Sans" panose="020B0502040504020204" pitchFamily="34" charset="0"/>
      <p:regular r:id="rId45"/>
      <p:bold r:id="rId46"/>
      <p:italic r:id="rId47"/>
      <p:boldItalic r:id="rId48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5" autoAdjust="0"/>
    <p:restoredTop sz="82881" autoAdjust="0"/>
  </p:normalViewPr>
  <p:slideViewPr>
    <p:cSldViewPr>
      <p:cViewPr varScale="1">
        <p:scale>
          <a:sx n="91" d="100"/>
          <a:sy n="91" d="100"/>
        </p:scale>
        <p:origin x="1560" y="7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3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55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players MAX and MIN.</a:t>
            </a:r>
          </a:p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Players have an alternate turn and start with MAX.</a:t>
            </a:r>
          </a:p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maximizes the result of the game tree</a:t>
            </a:r>
          </a:p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 minimizes the result.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9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7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tr-T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dversarial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search is basically </a:t>
            </a:r>
            <a:r>
              <a:rPr lang="en-US" sz="13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kind of search in which one can trace the movement of an enemy or opponent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step which arises the problem for the user or the user or the agent doesn't want that specific step task to be carried out.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7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8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4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6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5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6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1600572"/>
            <a:ext cx="4038074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595" y="1600572"/>
            <a:ext cx="4038074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5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WEEK-5</a:t>
            </a:r>
          </a:p>
        </p:txBody>
      </p:sp>
      <p:sp>
        <p:nvSpPr>
          <p:cNvPr id="3" name="Dikdörtgen 2"/>
          <p:cNvSpPr/>
          <p:nvPr/>
        </p:nvSpPr>
        <p:spPr>
          <a:xfrm>
            <a:off x="98442" y="693490"/>
            <a:ext cx="3890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Adversarial Search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Game Search Problem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609520" y="1485579"/>
            <a:ext cx="11102309" cy="4824535"/>
          </a:xfrm>
        </p:spPr>
        <p:txBody>
          <a:bodyPr/>
          <a:lstStyle/>
          <a:p>
            <a:r>
              <a:rPr lang="en-US" altLang="tr-TR" dirty="0"/>
              <a:t>Problem formulation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Initial state: initial board position + whose move it is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Operators: legal moves a player can make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Goal (terminal test):  game over?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Utility (payoff) function: measures the outcome of the game and its </a:t>
            </a:r>
            <a:r>
              <a:rPr lang="tr-TR" altLang="tr-TR" dirty="0">
                <a:ea typeface="ＭＳ Ｐゴシック" panose="020B0600070205080204" pitchFamily="34" charset="-128"/>
              </a:rPr>
              <a:t>  </a:t>
            </a:r>
            <a:r>
              <a:rPr lang="en-US" altLang="tr-TR" dirty="0">
                <a:ea typeface="ＭＳ Ｐゴシック" panose="020B0600070205080204" pitchFamily="34" charset="-128"/>
              </a:rPr>
              <a:t>desirability </a:t>
            </a:r>
          </a:p>
          <a:p>
            <a:r>
              <a:rPr lang="en-US" altLang="tr-TR" dirty="0"/>
              <a:t>Search objective: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Find the sequence of player’s decisions (moves) maximizing its utility (payoff)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Consider the opponent’s moves and their utility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9251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084" y="1398058"/>
            <a:ext cx="4206471" cy="4406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t,f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322546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7498" y="1358464"/>
            <a:ext cx="6582505" cy="26731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1" y="1389618"/>
            <a:ext cx="4107585" cy="26031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140" y="4191695"/>
            <a:ext cx="5714256" cy="17063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</a:t>
            </a:r>
            <a:r>
              <a:rPr lang="tr-TR" sz="2000" dirty="0"/>
              <a:t> </a:t>
            </a:r>
            <a:r>
              <a:rPr lang="en-US" sz="2000" dirty="0"/>
              <a:t>outcomes)</a:t>
            </a:r>
          </a:p>
          <a:p>
            <a:pPr lvl="1"/>
            <a:r>
              <a:rPr lang="en-US" sz="2000" dirty="0"/>
              <a:t>Lets us think of a single value that one </a:t>
            </a:r>
            <a:r>
              <a:rPr lang="tr-TR" sz="2000" dirty="0"/>
              <a:t>  </a:t>
            </a:r>
            <a:r>
              <a:rPr lang="en-US" sz="2000" dirty="0"/>
              <a:t>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1396" y="4191695"/>
            <a:ext cx="5561876" cy="17063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  <p:extLst>
      <p:ext uri="{BB962C8B-B14F-4D97-AF65-F5344CB8AC3E}">
        <p14:creationId xmlns:p14="http://schemas.microsoft.com/office/powerpoint/2010/main" val="2817027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 dirty="0"/>
              <a:t>Deterministic Single-Player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4344405" cy="495414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tr-TR" sz="2000" dirty="0"/>
              <a:t>Deterministic, single player, perfect information: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the rules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what actions do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when you win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E.g. </a:t>
            </a:r>
            <a:r>
              <a:rPr lang="en-US" altLang="tr-TR" sz="1800" dirty="0" err="1"/>
              <a:t>Freecell</a:t>
            </a:r>
            <a:r>
              <a:rPr lang="en-US" altLang="tr-TR" sz="1800" dirty="0"/>
              <a:t>, 8-Puzzle, Rubik’s cube</a:t>
            </a:r>
          </a:p>
          <a:p>
            <a:pPr>
              <a:lnSpc>
                <a:spcPct val="80000"/>
              </a:lnSpc>
            </a:pPr>
            <a:r>
              <a:rPr lang="en-US" altLang="tr-TR" sz="2000" b="1" dirty="0"/>
              <a:t>… it’s just search!</a:t>
            </a:r>
          </a:p>
          <a:p>
            <a:pPr>
              <a:lnSpc>
                <a:spcPct val="80000"/>
              </a:lnSpc>
            </a:pPr>
            <a:r>
              <a:rPr lang="en-US" altLang="tr-TR" sz="2000" dirty="0"/>
              <a:t>Slight reinterpretation: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Each node stores a value: the best outcome it can reach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This is the maximal outcome of its children (the max value)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Note that we don’t have path sums as before (utilities at end)</a:t>
            </a:r>
          </a:p>
          <a:p>
            <a:pPr>
              <a:lnSpc>
                <a:spcPct val="80000"/>
              </a:lnSpc>
            </a:pPr>
            <a:r>
              <a:rPr lang="en-US" altLang="tr-TR" sz="2000" dirty="0"/>
              <a:t>After search, can pick move that leads to best node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00" y="1371918"/>
            <a:ext cx="3490133" cy="442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305200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Deterministic Two-Player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5051856" cy="47556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tr-TR" sz="2400" dirty="0"/>
              <a:t>E.g. tic-tac-toe, chess, checkers</a:t>
            </a:r>
          </a:p>
          <a:p>
            <a:pPr>
              <a:lnSpc>
                <a:spcPct val="90000"/>
              </a:lnSpc>
            </a:pPr>
            <a:r>
              <a:rPr lang="en-US" altLang="tr-TR" sz="2400" dirty="0"/>
              <a:t>Zero-sum games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One player maximizes result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The other minimizes result</a:t>
            </a:r>
          </a:p>
          <a:p>
            <a:pPr>
              <a:lnSpc>
                <a:spcPct val="90000"/>
              </a:lnSpc>
            </a:pPr>
            <a:r>
              <a:rPr lang="en-US" altLang="tr-TR" sz="2400" dirty="0"/>
              <a:t>Minimax search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A state-space search tree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Players alternate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Each layer, or ply, consists of a  </a:t>
            </a:r>
            <a:r>
              <a:rPr lang="tr-TR" altLang="tr-TR" dirty="0"/>
              <a:t>   </a:t>
            </a:r>
            <a:r>
              <a:rPr lang="en-US" altLang="tr-TR" dirty="0"/>
              <a:t>round of moves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Choose move to position with </a:t>
            </a:r>
            <a:r>
              <a:rPr lang="tr-TR" altLang="tr-TR" dirty="0"/>
              <a:t>    </a:t>
            </a:r>
            <a:r>
              <a:rPr lang="en-US" altLang="tr-TR" dirty="0"/>
              <a:t>highest minimax value = best achievable utility against best play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1" y="1753006"/>
            <a:ext cx="3201141" cy="312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08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Two-player Games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/>
              <a:t>A game formulated as a search problem: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77" y="2286530"/>
            <a:ext cx="7774199" cy="255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29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b="0" dirty="0"/>
              <a:t>Game </a:t>
            </a:r>
            <a:r>
              <a:rPr lang="tr-TR" altLang="tr-TR" b="0" dirty="0" err="1"/>
              <a:t>Tree</a:t>
            </a:r>
            <a:endParaRPr lang="en-US" altLang="tr-TR" b="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/>
              <a:t>A game tree </a:t>
            </a:r>
            <a:r>
              <a:rPr lang="en-US" altLang="en-US" dirty="0"/>
              <a:t>is a tree where nodes of the tree are the game </a:t>
            </a:r>
            <a:r>
              <a:rPr lang="tr-TR" altLang="en-US" dirty="0"/>
              <a:t>      </a:t>
            </a:r>
            <a:r>
              <a:rPr lang="en-US" altLang="en-US" dirty="0"/>
              <a:t>states and Edges of the tree are the moves by players.</a:t>
            </a:r>
            <a:endParaRPr lang="tr-TR" altLang="en-US" dirty="0"/>
          </a:p>
          <a:p>
            <a:pPr>
              <a:lnSpc>
                <a:spcPct val="80000"/>
              </a:lnSpc>
            </a:pPr>
            <a:endParaRPr lang="tr-TR" altLang="en-US" dirty="0"/>
          </a:p>
          <a:p>
            <a:pPr>
              <a:lnSpc>
                <a:spcPct val="80000"/>
              </a:lnSpc>
            </a:pPr>
            <a:r>
              <a:rPr lang="en-US" altLang="en-US" b="1" dirty="0"/>
              <a:t>Game tree </a:t>
            </a:r>
            <a:r>
              <a:rPr lang="en-US" altLang="en-US" dirty="0"/>
              <a:t>involves initial state, actions function, and result </a:t>
            </a:r>
            <a:r>
              <a:rPr lang="tr-TR" altLang="en-US" dirty="0"/>
              <a:t>        </a:t>
            </a:r>
            <a:r>
              <a:rPr lang="en-US" altLang="en-US" dirty="0"/>
              <a:t>Function.</a:t>
            </a:r>
            <a:endParaRPr lang="en-US" alt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355553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Example: Tic-Tac-Toe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981522"/>
            <a:ext cx="7850417" cy="521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23198" y="3285778"/>
            <a:ext cx="5904656" cy="1656184"/>
          </a:xfrm>
        </p:spPr>
        <p:txBody>
          <a:bodyPr/>
          <a:lstStyle/>
          <a:p>
            <a:r>
              <a:rPr lang="en-US" altLang="en-US" sz="1800" dirty="0"/>
              <a:t>There are two players MAX and MIN.</a:t>
            </a:r>
          </a:p>
          <a:p>
            <a:r>
              <a:rPr lang="en-US" altLang="en-US" sz="1800" dirty="0"/>
              <a:t>Players have an alternate turn and start with MAX.</a:t>
            </a:r>
          </a:p>
          <a:p>
            <a:r>
              <a:rPr lang="en-US" altLang="en-US" sz="1800" dirty="0"/>
              <a:t>MAX maximizes the result of the game tree</a:t>
            </a:r>
          </a:p>
          <a:p>
            <a:r>
              <a:rPr lang="en-US" altLang="en-US" sz="1800" dirty="0"/>
              <a:t>MIN minimizes the result.</a:t>
            </a:r>
          </a:p>
          <a:p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2882958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The minimax algorithm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469" y="1125538"/>
            <a:ext cx="12169352" cy="498431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tr-TR" sz="1800" dirty="0"/>
              <a:t>Perfect play for deterministic environments with perfect information</a:t>
            </a:r>
          </a:p>
          <a:p>
            <a:pPr>
              <a:lnSpc>
                <a:spcPct val="80000"/>
              </a:lnSpc>
            </a:pPr>
            <a:endParaRPr lang="en-US" altLang="tr-TR" sz="1800" dirty="0"/>
          </a:p>
          <a:p>
            <a:pPr>
              <a:lnSpc>
                <a:spcPct val="80000"/>
              </a:lnSpc>
            </a:pPr>
            <a:r>
              <a:rPr lang="en-US" altLang="tr-TR" sz="1800" b="1" dirty="0"/>
              <a:t>Basic idea: </a:t>
            </a:r>
            <a:r>
              <a:rPr lang="en-US" altLang="tr-TR" sz="1800" dirty="0"/>
              <a:t>choose move with highest minimax value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		= best achievable payoff against best play</a:t>
            </a:r>
          </a:p>
          <a:p>
            <a:pPr>
              <a:lnSpc>
                <a:spcPct val="80000"/>
              </a:lnSpc>
            </a:pPr>
            <a:endParaRPr lang="en-US" altLang="tr-TR" sz="1800" b="1" dirty="0"/>
          </a:p>
          <a:p>
            <a:pPr>
              <a:lnSpc>
                <a:spcPct val="80000"/>
              </a:lnSpc>
            </a:pPr>
            <a:r>
              <a:rPr lang="en-US" altLang="tr-TR" sz="1800" b="1" dirty="0"/>
              <a:t>Algorithm:</a:t>
            </a: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1. Generate game tree completely</a:t>
            </a:r>
            <a:endParaRPr lang="tr-TR" altLang="tr-TR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2. Determine utility of each terminal state</a:t>
            </a:r>
            <a:endParaRPr lang="tr-TR" altLang="tr-TR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3. Propagate the utility values upward in the three by applying MIN and MAX operators on the nodes in the</a:t>
            </a:r>
            <a:r>
              <a:rPr lang="tr-TR" altLang="tr-TR" sz="1800" dirty="0"/>
              <a:t>    </a:t>
            </a:r>
            <a:r>
              <a:rPr lang="en-US" altLang="tr-TR" sz="1800" dirty="0"/>
              <a:t> current level</a:t>
            </a:r>
            <a:endParaRPr lang="tr-TR" altLang="tr-TR" sz="18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4. At the root node use minimax decision to select the move with the max (of the min) utility value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</a:pPr>
            <a:r>
              <a:rPr lang="en-US" altLang="tr-TR" sz="1800" dirty="0"/>
              <a:t>Steps 2 and 3 in the algorithm assume that the opponent will play perfectly.</a:t>
            </a:r>
          </a:p>
        </p:txBody>
      </p:sp>
    </p:spTree>
    <p:extLst>
      <p:ext uri="{BB962C8B-B14F-4D97-AF65-F5344CB8AC3E}">
        <p14:creationId xmlns:p14="http://schemas.microsoft.com/office/powerpoint/2010/main" val="31864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Generate Game Tree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4" y="1341562"/>
            <a:ext cx="5106582" cy="376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46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ADVERSARIAL SEARCH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030" y="2601092"/>
            <a:ext cx="4929492" cy="37597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406574" y="1440696"/>
            <a:ext cx="11593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tr-TR" sz="3000" dirty="0"/>
              <a:t>A</a:t>
            </a:r>
            <a:r>
              <a:rPr lang="en-US" sz="3000" dirty="0" err="1"/>
              <a:t>dversarial</a:t>
            </a:r>
            <a:r>
              <a:rPr lang="en-US" sz="3000" dirty="0"/>
              <a:t> search is basically </a:t>
            </a:r>
            <a:r>
              <a:rPr lang="en-US" sz="3000" b="1" dirty="0"/>
              <a:t>a kind of search in which one can trace the </a:t>
            </a:r>
            <a:r>
              <a:rPr lang="tr-TR" sz="3000" b="1" dirty="0"/>
              <a:t> </a:t>
            </a:r>
            <a:r>
              <a:rPr lang="en-US" sz="3000" b="1" dirty="0"/>
              <a:t>movement of an enemy or opponent</a:t>
            </a:r>
            <a:r>
              <a:rPr lang="en-US" sz="3000" dirty="0"/>
              <a:t>. 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Minimax Example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4" y="1524353"/>
            <a:ext cx="7850417" cy="342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660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The Minimax Algorithm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E301DE-2669-F7DD-667F-8567A6EB2691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>
          <a:xfrm>
            <a:off x="301624" y="1527175"/>
            <a:ext cx="11122173" cy="4572000"/>
          </a:xfrm>
        </p:spPr>
        <p:txBody>
          <a:bodyPr/>
          <a:lstStyle/>
          <a:p>
            <a:r>
              <a:rPr lang="en-US" altLang="tr-TR" sz="2400" dirty="0"/>
              <a:t>Perfect play for deterministic games</a:t>
            </a:r>
          </a:p>
          <a:p>
            <a:r>
              <a:rPr lang="en-US" altLang="tr-TR" sz="2400" dirty="0"/>
              <a:t>Idea: choose move to position with highest </a:t>
            </a:r>
            <a:r>
              <a:rPr lang="en-US" altLang="tr-TR" sz="2400" dirty="0">
                <a:solidFill>
                  <a:srgbClr val="FF0000"/>
                </a:solidFill>
              </a:rPr>
              <a:t>minimax value</a:t>
            </a:r>
            <a:r>
              <a:rPr lang="en-US" altLang="tr-TR" sz="2400" dirty="0"/>
              <a:t> </a:t>
            </a:r>
            <a:br>
              <a:rPr lang="en-US" altLang="tr-TR" sz="2400" dirty="0"/>
            </a:br>
            <a:r>
              <a:rPr lang="en-US" altLang="tr-TR" sz="2400" dirty="0"/>
              <a:t>	= best achievable payoff against best play</a:t>
            </a:r>
          </a:p>
          <a:p>
            <a:r>
              <a:rPr lang="en-US" altLang="tr-TR" sz="2400" dirty="0"/>
              <a:t>E.g., 2-ply game:
</a:t>
            </a:r>
          </a:p>
          <a:p>
            <a:endParaRPr lang="en-US" altLang="tr-TR" sz="2400" dirty="0"/>
          </a:p>
        </p:txBody>
      </p:sp>
      <p:pic>
        <p:nvPicPr>
          <p:cNvPr id="5" name="Picture 4" descr="minimax">
            <a:extLst>
              <a:ext uri="{FF2B5EF4-FFF2-40B4-BE49-F238E27FC236}">
                <a16:creationId xmlns:a16="http://schemas.microsoft.com/office/drawing/2014/main" id="{B79F8A64-0D4B-CFC4-A900-E8216253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910" y="3450226"/>
            <a:ext cx="6705600" cy="283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19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3776" y="3048844"/>
            <a:ext cx="5409496" cy="3123793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140" y="3048844"/>
            <a:ext cx="5409496" cy="3123793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</a:t>
            </a:r>
            <a:r>
              <a:rPr lang="en-US" dirty="0">
                <a:sym typeface="Symbol" pitchFamily="18" charset="2"/>
              </a:rPr>
              <a:t>Pruning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6157" y="3353604"/>
            <a:ext cx="5333305" cy="228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marL="342848" indent="-342848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def min-value(state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):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520" y="3048844"/>
            <a:ext cx="5409496" cy="220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marL="342848" indent="-342848" defTabSz="914309" fontAlgn="base" latinLnBrk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defRPr/>
            </a:pPr>
            <a:endParaRPr lang="en-US" sz="1100" kern="0" dirty="0">
              <a:solidFill>
                <a:srgbClr val="00B0F0"/>
              </a:solidFill>
              <a:latin typeface="Calibri" pitchFamily="34" charset="0"/>
            </a:endParaRPr>
          </a:p>
          <a:p>
            <a:pPr marL="342848" indent="-342848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):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lang="en-US" sz="2400" kern="0" dirty="0">
              <a:solidFill>
                <a:srgbClr val="7030A0"/>
              </a:solidFill>
              <a:latin typeface="Calibri" pitchFamily="34" charset="0"/>
            </a:endParaRPr>
          </a:p>
          <a:p>
            <a:pPr marL="1142828" lvl="2" indent="-228566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if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4743" y="1525042"/>
            <a:ext cx="5542791" cy="1066661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7422"/>
            <a:ext cx="11733272" cy="1447611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197663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678" y="799405"/>
            <a:ext cx="9217024" cy="541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319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42" y="1371918"/>
            <a:ext cx="7621764" cy="226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49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5182800"/>
            <a:ext cx="8231505" cy="944782"/>
          </a:xfrm>
        </p:spPr>
        <p:txBody>
          <a:bodyPr/>
          <a:lstStyle/>
          <a:p>
            <a:endParaRPr lang="tr-TR" altLang="tr-TR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6" y="1143265"/>
            <a:ext cx="7697982" cy="349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5402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6" y="1371918"/>
            <a:ext cx="7393111" cy="309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73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143265"/>
            <a:ext cx="7926634" cy="342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327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143266"/>
            <a:ext cx="7850417" cy="344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236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4" y="1371918"/>
            <a:ext cx="7316893" cy="318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372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ADVERSARIAL SEARCH</a:t>
            </a:r>
            <a:endParaRPr lang="ko-KR" alt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520" y="1485578"/>
            <a:ext cx="10971372" cy="48245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search is a search, where we examine the problem which arises when we try to plan </a:t>
            </a:r>
            <a:r>
              <a:rPr lang="tr-TR" dirty="0"/>
              <a:t>        </a:t>
            </a:r>
            <a:r>
              <a:rPr lang="en-US" dirty="0"/>
              <a:t>ahead of the world and other agents are planning against us.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However, there may be times when more than one agent is searching for the same answer in the </a:t>
            </a:r>
            <a:r>
              <a:rPr lang="tr-TR" dirty="0"/>
              <a:t>       </a:t>
            </a:r>
            <a:r>
              <a:rPr lang="en-US" dirty="0"/>
              <a:t>same search space, which is common in </a:t>
            </a:r>
            <a:r>
              <a:rPr lang="en-US" b="1" dirty="0"/>
              <a:t>game play</a:t>
            </a:r>
            <a:r>
              <a:rPr lang="en-US" dirty="0"/>
              <a:t>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environment with more than one agent is referred to as a multi-agent environment, in which</a:t>
            </a:r>
            <a:br>
              <a:rPr lang="tr-TR" dirty="0"/>
            </a:br>
            <a:r>
              <a:rPr lang="en-US" dirty="0"/>
              <a:t> each agent is an adversary to the other and competes against them.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agent must consider the actions of other agents as well as the consequences of their actions. </a:t>
            </a:r>
            <a:br>
              <a:rPr lang="tr-TR" dirty="0"/>
            </a:b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agent have to consider the action of the other agent and effect of that action on their </a:t>
            </a:r>
            <a:br>
              <a:rPr lang="tr-TR" dirty="0"/>
            </a:br>
            <a:r>
              <a:rPr lang="en-US" dirty="0"/>
              <a:t>performance.</a:t>
            </a:r>
            <a:endParaRPr lang="tr-TR" dirty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7" y="1371918"/>
            <a:ext cx="7774199" cy="333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7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295701"/>
            <a:ext cx="7926634" cy="332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424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α-β pruning: General Principle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26" y="850635"/>
            <a:ext cx="9217024" cy="5516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69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557586"/>
            <a:ext cx="4320480" cy="238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0" y="1557586"/>
            <a:ext cx="4104456" cy="241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462" y="4113012"/>
            <a:ext cx="4961000" cy="2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sp>
        <p:nvSpPr>
          <p:cNvPr id="3" name="Dikdörtgen 2"/>
          <p:cNvSpPr/>
          <p:nvPr/>
        </p:nvSpPr>
        <p:spPr>
          <a:xfrm>
            <a:off x="838622" y="1557586"/>
            <a:ext cx="10873208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tr-TR" sz="3200" dirty="0">
                <a:solidFill>
                  <a:schemeClr val="accent2"/>
                </a:solidFill>
              </a:rPr>
              <a:t>Multi agent environments</a:t>
            </a:r>
            <a:r>
              <a:rPr lang="en-US" altLang="tr-TR" sz="3200" dirty="0"/>
              <a:t> : any given agent will need to consider the actions of other agents and how they affect its own welfare.</a:t>
            </a:r>
            <a:endParaRPr lang="tr-TR" altLang="tr-TR" sz="3200" dirty="0"/>
          </a:p>
          <a:p>
            <a:pPr>
              <a:lnSpc>
                <a:spcPct val="80000"/>
              </a:lnSpc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The unpredictability of these other agents can introduce many </a:t>
            </a:r>
            <a:r>
              <a:rPr lang="tr-TR" altLang="tr-TR" sz="3200" dirty="0"/>
              <a:t>   </a:t>
            </a:r>
            <a:r>
              <a:rPr lang="en-US" altLang="tr-TR" sz="3200" dirty="0"/>
              <a:t>possible contingencies</a:t>
            </a:r>
            <a:r>
              <a:rPr lang="tr-TR" altLang="tr-TR" sz="3200" dirty="0"/>
              <a:t>.</a:t>
            </a:r>
          </a:p>
          <a:p>
            <a:pPr>
              <a:lnSpc>
                <a:spcPct val="80000"/>
              </a:lnSpc>
            </a:pPr>
            <a:endParaRPr lang="en-US" altLang="tr-TR" sz="32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There could be </a:t>
            </a:r>
            <a:r>
              <a:rPr lang="en-US" altLang="tr-TR" sz="3200" i="1" dirty="0"/>
              <a:t>competitive</a:t>
            </a:r>
            <a:r>
              <a:rPr lang="en-US" altLang="tr-TR" sz="3200" dirty="0"/>
              <a:t> or </a:t>
            </a:r>
            <a:r>
              <a:rPr lang="en-US" altLang="tr-TR" sz="3200" i="1" dirty="0"/>
              <a:t>cooperative</a:t>
            </a:r>
            <a:r>
              <a:rPr lang="en-US" altLang="tr-TR" sz="3200" dirty="0"/>
              <a:t> environments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Competitive environments, in which the agent’s goals are in </a:t>
            </a:r>
            <a:r>
              <a:rPr lang="tr-TR" altLang="tr-TR" sz="3200" dirty="0"/>
              <a:t>        </a:t>
            </a:r>
            <a:r>
              <a:rPr lang="en-US" altLang="tr-TR" sz="3200" dirty="0"/>
              <a:t>conflict require </a:t>
            </a:r>
            <a:r>
              <a:rPr lang="en-US" altLang="tr-TR" sz="3200" dirty="0">
                <a:solidFill>
                  <a:srgbClr val="FF0000"/>
                </a:solidFill>
              </a:rPr>
              <a:t>adversarial search</a:t>
            </a:r>
            <a:r>
              <a:rPr lang="en-US" altLang="tr-TR" sz="3200" dirty="0"/>
              <a:t> – these problems are called as </a:t>
            </a:r>
            <a:r>
              <a:rPr lang="tr-TR" altLang="tr-TR" sz="3200" dirty="0"/>
              <a:t>        </a:t>
            </a:r>
            <a:r>
              <a:rPr lang="tr-TR" altLang="tr-TR" sz="3200" dirty="0">
                <a:solidFill>
                  <a:srgbClr val="FF0000"/>
                </a:solidFill>
              </a:rPr>
              <a:t>GAMES</a:t>
            </a:r>
            <a:endParaRPr lang="en-US" alt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8862" y="2133650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88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Many different kinds of games!</a:t>
            </a:r>
          </a:p>
          <a:p>
            <a:pPr lvl="1" eaLnBrk="1" hangingPunct="1"/>
            <a:endParaRPr lang="en-US" sz="2400" dirty="0"/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Deterministic or stochastic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One, two, or more players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Zero sum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/>
              <a:t>Perfect information</a:t>
            </a:r>
            <a:endParaRPr lang="tr-TR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9182" y="1845618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935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graphicFrame>
        <p:nvGraphicFramePr>
          <p:cNvPr id="3" name="İçerik Yer Tutucus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02173"/>
              </p:ext>
            </p:extLst>
          </p:nvPr>
        </p:nvGraphicFramePr>
        <p:xfrm>
          <a:off x="262558" y="1773610"/>
          <a:ext cx="11379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067">
                  <a:extLst>
                    <a:ext uri="{9D8B030D-6E8A-4147-A177-3AD203B41FA5}">
                      <a16:colId xmlns:a16="http://schemas.microsoft.com/office/drawing/2014/main" val="2097554854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3806553197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237068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Deterministic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Chance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Moves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4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Perfect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Chess</a:t>
                      </a:r>
                      <a:r>
                        <a:rPr lang="tr-TR" dirty="0"/>
                        <a:t>,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Go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Backgammon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Monopoly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Imperfect</a:t>
                      </a:r>
                      <a:r>
                        <a:rPr lang="tr-TR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Battleship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Tic-Tac-Toe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Poker, </a:t>
                      </a:r>
                      <a:r>
                        <a:rPr lang="tr-TR" dirty="0" err="1"/>
                        <a:t>Scrabble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79370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298561" y="3213770"/>
            <a:ext cx="1130719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bold"/>
              </a:rPr>
              <a:t>Deterministic games: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Deterministic games are those games which follow a strict pattern and set of rules for the games, and there is no randomness associated with them.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Examples are chess, Checkers, Go, tic-tac-toe, etc.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bold"/>
              </a:rPr>
              <a:t>Non-deterministic games: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Non-deterministic are those games which have various unpredictable events and has a factor of chance or luck.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This factor of chance or luck is introduced by either dice or cards.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 These are random, and each action response is not fixed.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Such games are also called as </a:t>
            </a:r>
            <a:r>
              <a:rPr lang="en-US" b="1" dirty="0">
                <a:solidFill>
                  <a:srgbClr val="000000"/>
                </a:solidFill>
                <a:latin typeface="inter-regular"/>
              </a:rPr>
              <a:t>stochastic</a:t>
            </a:r>
            <a:r>
              <a:rPr lang="tr-TR" dirty="0">
                <a:solidFill>
                  <a:srgbClr val="000000"/>
                </a:solidFill>
                <a:latin typeface="inter-regular"/>
              </a:rPr>
              <a:t>  </a:t>
            </a:r>
            <a:r>
              <a:rPr lang="en-US" b="1" dirty="0">
                <a:solidFill>
                  <a:srgbClr val="000000"/>
                </a:solidFill>
                <a:latin typeface="inter-regular"/>
              </a:rPr>
              <a:t>games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.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Example: Backgammon, Monopoly, Poker, etc.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959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Games</a:t>
            </a:r>
            <a:endParaRPr lang="en-US" dirty="0"/>
          </a:p>
        </p:txBody>
      </p:sp>
      <p:graphicFrame>
        <p:nvGraphicFramePr>
          <p:cNvPr id="3" name="İçerik Yer Tutucus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02173"/>
              </p:ext>
            </p:extLst>
          </p:nvPr>
        </p:nvGraphicFramePr>
        <p:xfrm>
          <a:off x="262558" y="1773610"/>
          <a:ext cx="11379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067">
                  <a:extLst>
                    <a:ext uri="{9D8B030D-6E8A-4147-A177-3AD203B41FA5}">
                      <a16:colId xmlns:a16="http://schemas.microsoft.com/office/drawing/2014/main" val="2097554854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3806553197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237068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Deterministic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Chance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Moves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4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Perfect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Chess</a:t>
                      </a:r>
                      <a:r>
                        <a:rPr lang="tr-TR" dirty="0"/>
                        <a:t>,</a:t>
                      </a:r>
                      <a:r>
                        <a:rPr lang="tr-TR" baseline="0" dirty="0"/>
                        <a:t> </a:t>
                      </a:r>
                      <a:r>
                        <a:rPr lang="tr-TR" baseline="0" dirty="0" err="1"/>
                        <a:t>Go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Backgammon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Monopoly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Imperfect</a:t>
                      </a:r>
                      <a:r>
                        <a:rPr lang="tr-TR" dirty="0"/>
                        <a:t>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/>
                        <a:t>Battleship</a:t>
                      </a:r>
                      <a:r>
                        <a:rPr lang="tr-TR" dirty="0"/>
                        <a:t>, </a:t>
                      </a:r>
                      <a:r>
                        <a:rPr lang="tr-TR" dirty="0" err="1"/>
                        <a:t>Tic-Tac-Toe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Poker, </a:t>
                      </a:r>
                      <a:r>
                        <a:rPr lang="tr-TR" dirty="0" err="1"/>
                        <a:t>Scrabble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79370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298561" y="3213770"/>
            <a:ext cx="113071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regular"/>
              </a:rPr>
              <a:t>Perfect information: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A game with the perfect information is that in which agents can look into the complete board.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Agents have all the information about the game, and they can see each other moves also.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inter-regular"/>
              </a:rPr>
              <a:t>Examples are Chess</a:t>
            </a:r>
            <a:r>
              <a:rPr lang="tr-TR" dirty="0">
                <a:solidFill>
                  <a:srgbClr val="000000"/>
                </a:solidFill>
                <a:latin typeface="inter-regular"/>
              </a:rPr>
              <a:t>,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 Go, etc.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regular"/>
              </a:rPr>
              <a:t>Imperfect information: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If in a game agents do not have all information about the game and not </a:t>
            </a:r>
            <a:endParaRPr lang="tr-TR" dirty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inter-regular"/>
              </a:rPr>
              <a:t>aware with what's going on, such type of games are called the game with imperfect information, </a:t>
            </a:r>
            <a:r>
              <a:rPr lang="tr-TR" dirty="0">
                <a:solidFill>
                  <a:srgbClr val="000000"/>
                </a:solidFill>
                <a:latin typeface="inter-regular"/>
              </a:rPr>
              <a:t>   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such as tic-tac-toe, Battleship, etc.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262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14898</TotalTime>
  <Words>1361</Words>
  <Application>Microsoft Office PowerPoint</Application>
  <PresentationFormat>Özel</PresentationFormat>
  <Paragraphs>196</Paragraphs>
  <Slides>32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43" baseType="lpstr">
      <vt:lpstr>Calibri</vt:lpstr>
      <vt:lpstr>Times-Roman</vt:lpstr>
      <vt:lpstr>Arial</vt:lpstr>
      <vt:lpstr>맑은 고딕</vt:lpstr>
      <vt:lpstr>Calibri Light</vt:lpstr>
      <vt:lpstr>Times New Roman</vt:lpstr>
      <vt:lpstr>Noto Sans</vt:lpstr>
      <vt:lpstr>굴림체</vt:lpstr>
      <vt:lpstr>inter-regular</vt:lpstr>
      <vt:lpstr>inter-bold</vt:lpstr>
      <vt:lpstr>Office 테마</vt:lpstr>
      <vt:lpstr>CENG401 MACHINE LEARNING  AND  ARTIFICIAL  INTELLIGENCE</vt:lpstr>
      <vt:lpstr>ADVERSARIAL SEARCH</vt:lpstr>
      <vt:lpstr>ADVERSARIAL SEARCH</vt:lpstr>
      <vt:lpstr>Games</vt:lpstr>
      <vt:lpstr>Games</vt:lpstr>
      <vt:lpstr>Games</vt:lpstr>
      <vt:lpstr>Games</vt:lpstr>
      <vt:lpstr>Games</vt:lpstr>
      <vt:lpstr>Games</vt:lpstr>
      <vt:lpstr>Game Search Problem</vt:lpstr>
      <vt:lpstr>Deterministic Games</vt:lpstr>
      <vt:lpstr>Zero-Sum Games</vt:lpstr>
      <vt:lpstr>Deterministic Single-Player</vt:lpstr>
      <vt:lpstr>Deterministic Two-Player</vt:lpstr>
      <vt:lpstr>Two-player Games</vt:lpstr>
      <vt:lpstr>Game Tree</vt:lpstr>
      <vt:lpstr>Example: Tic-Tac-Toe</vt:lpstr>
      <vt:lpstr>The minimax algorithm</vt:lpstr>
      <vt:lpstr>Generate Game Tree</vt:lpstr>
      <vt:lpstr>Minimax Example</vt:lpstr>
      <vt:lpstr>The Minimax Algorithm Properties</vt:lpstr>
      <vt:lpstr>Alpha-Beta Pruning</vt:lpstr>
      <vt:lpstr>α-β pruning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General Principle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muratsimsek003@gmail.com</cp:lastModifiedBy>
  <cp:revision>156</cp:revision>
  <dcterms:created xsi:type="dcterms:W3CDTF">2010-02-01T08:03:16Z</dcterms:created>
  <dcterms:modified xsi:type="dcterms:W3CDTF">2023-10-23T14:54:07Z</dcterms:modified>
  <cp:category>www.slidemembers.com</cp:category>
</cp:coreProperties>
</file>